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2"/>
    <p:sldId id="265" r:id="rId3"/>
    <p:sldId id="266" r:id="rId4"/>
    <p:sldId id="267" r:id="rId5"/>
    <p:sldId id="263" r:id="rId6"/>
    <p:sldId id="275" r:id="rId7"/>
    <p:sldId id="269" r:id="rId8"/>
    <p:sldId id="285" r:id="rId9"/>
    <p:sldId id="272" r:id="rId10"/>
    <p:sldId id="286" r:id="rId11"/>
    <p:sldId id="270" r:id="rId12"/>
    <p:sldId id="271" r:id="rId13"/>
    <p:sldId id="273" r:id="rId14"/>
    <p:sldId id="278" r:id="rId15"/>
    <p:sldId id="274" r:id="rId16"/>
    <p:sldId id="276" r:id="rId17"/>
    <p:sldId id="277" r:id="rId18"/>
    <p:sldId id="295" r:id="rId19"/>
    <p:sldId id="29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541A"/>
    <a:srgbClr val="4E024D"/>
    <a:srgbClr val="F0B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1" autoAdjust="0"/>
    <p:restoredTop sz="94660"/>
  </p:normalViewPr>
  <p:slideViewPr>
    <p:cSldViewPr snapToGrid="0">
      <p:cViewPr varScale="1">
        <p:scale>
          <a:sx n="48" d="100"/>
          <a:sy n="48" d="100"/>
        </p:scale>
        <p:origin x="-108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01900" y="792480"/>
            <a:ext cx="9304020" cy="3139440"/>
          </a:xfrm>
        </p:spPr>
        <p:txBody>
          <a:bodyPr>
            <a:normAutofit/>
          </a:bodyPr>
          <a:lstStyle/>
          <a:p>
            <a:r>
              <a:rPr lang="ru-RU" altLang="en-US" b="1">
                <a:solidFill>
                  <a:srgbClr val="FF0000"/>
                </a:solidFill>
                <a:latin typeface="Gabriola" panose="04040605051002020D02" charset="0"/>
                <a:cs typeface="Gabriola" panose="04040605051002020D02" charset="0"/>
                <a:sym typeface="+mn-ea"/>
              </a:rPr>
              <a:t>«Развитие информационной безопаности детей старшего дошкольного возраста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49730" y="5007610"/>
            <a:ext cx="10542270" cy="1183005"/>
          </a:xfrm>
        </p:spPr>
        <p:txBody>
          <a:bodyPr>
            <a:normAutofit lnSpcReduction="10000"/>
          </a:bodyPr>
          <a:lstStyle/>
          <a:p>
            <a:pPr algn="r"/>
            <a:r>
              <a:rPr lang="ru-RU" altLang="en-US" sz="3600" b="1">
                <a:solidFill>
                  <a:srgbClr val="FFFF00"/>
                </a:solidFill>
                <a:latin typeface="Gabriola" panose="04040605051002020D02" charset="0"/>
                <a:cs typeface="Gabriola" panose="04040605051002020D02" charset="0"/>
              </a:rPr>
              <a:t>воспитатель  МДОБУ №7 «Солнышко»  г.Соль-Илецка </a:t>
            </a:r>
          </a:p>
          <a:p>
            <a:pPr algn="r"/>
            <a:r>
              <a:rPr lang="ru-RU" altLang="en-US" sz="3600" b="1">
                <a:solidFill>
                  <a:srgbClr val="FFFF00"/>
                </a:solidFill>
                <a:latin typeface="Gabriola" panose="04040605051002020D02" charset="0"/>
                <a:cs typeface="Gabriola" panose="04040605051002020D02" charset="0"/>
              </a:rPr>
              <a:t>Тарасова Л.П.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Дидактическая игра «Эмодзи»</a:t>
            </a:r>
          </a:p>
        </p:txBody>
      </p:sp>
      <p:pic>
        <p:nvPicPr>
          <p:cNvPr id="6" name="Замещающее содержимое 5" descr="70809046-a59e-4101-bbd3-b14ac0322ce3 (1)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89985" y="1402715"/>
            <a:ext cx="7736205" cy="4351655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111500" y="239395"/>
            <a:ext cx="8276590" cy="1325880"/>
          </a:xfrm>
        </p:spPr>
        <p:txBody>
          <a:bodyPr/>
          <a:lstStyle/>
          <a:p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Игра - бродилка «Безопасный интернет»</a:t>
            </a:r>
          </a:p>
        </p:txBody>
      </p:sp>
      <p:pic>
        <p:nvPicPr>
          <p:cNvPr id="9" name="Замещающее содержимое 8" descr="3e8e002e-120f-41b9-884a-42421479b5a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91335" y="1825625"/>
            <a:ext cx="3274060" cy="4351655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  <p:pic>
        <p:nvPicPr>
          <p:cNvPr id="2" name="Замещающее содержимое 1" descr="aa892068-0ab8-43ac-a3e9-3dcacb2fe6b0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25970" y="1825625"/>
            <a:ext cx="3273425" cy="4351655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Постеры </a:t>
            </a:r>
          </a:p>
        </p:txBody>
      </p:sp>
      <p:pic>
        <p:nvPicPr>
          <p:cNvPr id="3" name="Замещающее содержимое 2" descr="17aaf97a-cd74-48b1-9dde-07660398ad1b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57805" y="1691005"/>
            <a:ext cx="5181600" cy="3898900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  <p:pic>
        <p:nvPicPr>
          <p:cNvPr id="7" name="Замещающее содержимое 6" descr="2ae79b43-b032-4a8e-a4a9-2714eda31f3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001125" y="1691005"/>
            <a:ext cx="2447290" cy="4351655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altLang="en-US"/>
          </a:p>
        </p:txBody>
      </p:sp>
      <p:pic>
        <p:nvPicPr>
          <p:cNvPr id="9" name="Замещающее содержимое 8" descr="e5b5fa1b-b5c3-4649-b878-323eb8ee2461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6700" y="589280"/>
            <a:ext cx="5181600" cy="3898265"/>
          </a:xfrm>
          <a:prstGeom prst="rect">
            <a:avLst/>
          </a:prstGeom>
          <a:ln w="76200">
            <a:solidFill>
              <a:schemeClr val="tx2">
                <a:lumMod val="20000"/>
                <a:lumOff val="80000"/>
              </a:schemeClr>
            </a:solidFill>
          </a:ln>
        </p:spPr>
      </p:pic>
      <p:pic>
        <p:nvPicPr>
          <p:cNvPr id="3" name="Замещающее содержимое 2" descr="a66ffe3a-0f55-4689-b695-ee66a263045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58035"/>
            <a:ext cx="5181600" cy="3886200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Буккросинг</a:t>
            </a:r>
          </a:p>
        </p:txBody>
      </p:sp>
      <p:pic>
        <p:nvPicPr>
          <p:cNvPr id="3" name="Изображение 2" descr="1ab5caae-c436-458d-8b1d-e11a77ca291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4520" y="1554480"/>
            <a:ext cx="3362960" cy="4469130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Работа с родителями</a:t>
            </a:r>
          </a:p>
        </p:txBody>
      </p:sp>
      <p:pic>
        <p:nvPicPr>
          <p:cNvPr id="7" name="Замещающее содержимое 6" descr="ba450b51-b557-4322-9c2d-06e31b0894a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91335" y="1825625"/>
            <a:ext cx="3274060" cy="4351655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  <p:pic>
        <p:nvPicPr>
          <p:cNvPr id="8" name="Замещающее содержимое 7" descr="a1c4d381-f21b-4f6b-9cab-88a6e57681cc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051685"/>
            <a:ext cx="5181600" cy="3898900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Акции с родителями</a:t>
            </a:r>
          </a:p>
        </p:txBody>
      </p:sp>
      <p:pic>
        <p:nvPicPr>
          <p:cNvPr id="5" name="Изображение 4" descr="5ee15be9-446a-4552-a5df-6c81d5f2d9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45" y="1691005"/>
            <a:ext cx="3338195" cy="2503805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  <p:pic>
        <p:nvPicPr>
          <p:cNvPr id="6" name="Изображение 5" descr="44f2ddf9-5c34-4e89-85b0-f0747b045f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3530" y="1727200"/>
            <a:ext cx="2653030" cy="3538220"/>
          </a:xfrm>
          <a:prstGeom prst="rect">
            <a:avLst/>
          </a:prstGeom>
          <a:ln w="76200"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7" name="Изображение 6" descr="57f6dc49-9671-4045-aa2f-501c433592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6790" y="1691005"/>
            <a:ext cx="2679700" cy="3573780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  <p:pic>
        <p:nvPicPr>
          <p:cNvPr id="8" name="Изображение 7" descr="e33264d8-24c3-4cfa-9a9b-aa1074a3a4b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2210" y="1727200"/>
            <a:ext cx="2006600" cy="3567430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48610" y="360045"/>
            <a:ext cx="8630920" cy="132588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 b="1">
                <a:solidFill>
                  <a:srgbClr val="FF0000"/>
                </a:solidFill>
                <a:latin typeface="Gabriola" panose="04040605051002020D02" charset="0"/>
                <a:cs typeface="Gabriola" panose="04040605051002020D02" charset="0"/>
                <a:sym typeface="+mn-ea"/>
              </a:rPr>
              <a:t>Благодаря данной работе мы решаем следующие задачи.</a:t>
            </a:r>
            <a:r>
              <a:rPr lang="ru-RU" altLang="en-US" b="1">
                <a:solidFill>
                  <a:srgbClr val="FF0000"/>
                </a:solidFill>
                <a:latin typeface="Gabriola" panose="04040605051002020D02" charset="0"/>
                <a:cs typeface="Gabriola" panose="04040605051002020D02" charset="0"/>
              </a:rPr>
              <a:t/>
            </a:r>
            <a:br>
              <a:rPr lang="ru-RU" altLang="en-US" b="1">
                <a:solidFill>
                  <a:srgbClr val="FF0000"/>
                </a:solidFill>
                <a:latin typeface="Gabriola" panose="04040605051002020D02" charset="0"/>
                <a:cs typeface="Gabriola" panose="04040605051002020D02" charset="0"/>
              </a:rPr>
            </a:br>
            <a:endParaRPr lang="ru-RU" altLang="en-US" b="1">
              <a:solidFill>
                <a:srgbClr val="FF0000"/>
              </a:solidFill>
              <a:latin typeface="Gabriola" panose="04040605051002020D02" charset="0"/>
              <a:cs typeface="Gabriola" panose="04040605051002020D02" charset="0"/>
            </a:endParaRPr>
          </a:p>
        </p:txBody>
      </p:sp>
      <p:sp>
        <p:nvSpPr>
          <p:cNvPr id="7" name="Замещающий текст 6"/>
          <p:cNvSpPr>
            <a:spLocks noGrp="1"/>
          </p:cNvSpPr>
          <p:nvPr>
            <p:ph type="body" idx="1"/>
          </p:nvPr>
        </p:nvSpPr>
        <p:spPr>
          <a:xfrm>
            <a:off x="3751580" y="1825625"/>
            <a:ext cx="7602220" cy="4351655"/>
          </a:xfrm>
        </p:spPr>
        <p:txBody>
          <a:bodyPr/>
          <a:lstStyle/>
          <a:p>
            <a:pPr algn="just"/>
            <a:r>
              <a:rPr lang="ru-RU" altLang="en-US" b="1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charset="0"/>
                <a:cs typeface="Gabriola" panose="04040605051002020D02" charset="0"/>
              </a:rPr>
              <a:t>Обучить родителей навыкам критического осмысления содержание информационной продукции, которой пользуются их дети, умению выявлять информационные угрозы; </a:t>
            </a:r>
          </a:p>
          <a:p>
            <a:pPr algn="just"/>
            <a:r>
              <a:rPr lang="ru-RU" altLang="en-US" b="1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charset="0"/>
                <a:cs typeface="Gabriola" panose="04040605051002020D02" charset="0"/>
              </a:rPr>
              <a:t>Привлечь к активному содействию по вопросам формирования у детей «информационного иммунитета»; </a:t>
            </a:r>
          </a:p>
          <a:p>
            <a:pPr algn="just"/>
            <a:r>
              <a:rPr lang="ru-RU" altLang="en-US" b="1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charset="0"/>
                <a:cs typeface="Gabriola" panose="04040605051002020D02" charset="0"/>
              </a:rPr>
              <a:t>Оказание консультативной и методической помощи родителям.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7" name="Замещающее содержимое 6" descr="i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5990" y="0"/>
            <a:ext cx="10246360" cy="6842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10405" y="2002790"/>
            <a:ext cx="7031355" cy="285242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 sz="4890" b="1">
                <a:solidFill>
                  <a:srgbClr val="FF0000"/>
                </a:solidFill>
                <a:latin typeface="Gabriola" panose="04040605051002020D02" charset="0"/>
                <a:cs typeface="Gabriola" panose="04040605051002020D02" charset="0"/>
              </a:rPr>
              <a:t>Постер-технология</a:t>
            </a:r>
            <a:r>
              <a:rPr lang="ru-RU" altLang="en-US" sz="4890" b="1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charset="0"/>
                <a:cs typeface="Gabriola" panose="04040605051002020D02" charset="0"/>
              </a:rPr>
              <a:t> — это форма обучения детей и взрослых, которая создаёт условия для каждого участника к новому знанию и новому опыту путём самостоятельного или коллективного открытия.</a:t>
            </a:r>
          </a:p>
        </p:txBody>
      </p:sp>
      <p:sp>
        <p:nvSpPr>
          <p:cNvPr id="5" name="Замещающий текст 4"/>
          <p:cNvSpPr>
            <a:spLocks noGrp="1"/>
          </p:cNvSpPr>
          <p:nvPr>
            <p:ph type="body" idx="1"/>
          </p:nvPr>
        </p:nvSpPr>
        <p:spPr>
          <a:xfrm>
            <a:off x="911860" y="5000943"/>
            <a:ext cx="10515600" cy="1500187"/>
          </a:xfrm>
        </p:spPr>
        <p:txBody>
          <a:bodyPr/>
          <a:lstStyle/>
          <a:p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69640" y="2561590"/>
            <a:ext cx="7762240" cy="285242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 b="1">
                <a:solidFill>
                  <a:srgbClr val="FF0000"/>
                </a:solidFill>
                <a:latin typeface="Gabriola" panose="04040605051002020D02" charset="0"/>
                <a:cs typeface="Gabriola" panose="04040605051002020D02" charset="0"/>
              </a:rPr>
              <a:t> </a:t>
            </a:r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С 29 декабря 2010 года действует федеральный закон № 436-ФЗ </a:t>
            </a:r>
            <a:b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</a:br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/>
            </a:r>
            <a:b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</a:br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«О защите детей от информации, причиняющей вред их здоровью и развитию»</a:t>
            </a:r>
          </a:p>
        </p:txBody>
      </p:sp>
      <p:sp>
        <p:nvSpPr>
          <p:cNvPr id="5" name="Замещающий 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4415" y="556895"/>
            <a:ext cx="7773035" cy="4005580"/>
          </a:xfrm>
        </p:spPr>
        <p:txBody>
          <a:bodyPr>
            <a:normAutofit/>
          </a:bodyPr>
          <a:lstStyle/>
          <a:p>
            <a:pPr algn="ctr"/>
            <a:r>
              <a:rPr lang="ru-RU" altLang="en-US" sz="4445" b="1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charset="0"/>
                <a:cs typeface="Gabriola" panose="04040605051002020D02" charset="0"/>
              </a:rPr>
              <a:t> В нашем учреждении  организована муниципальная базовая площадка </a:t>
            </a:r>
            <a:r>
              <a:rPr lang="ru-RU" altLang="en-US" sz="4445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«Формирование у дошкольников основ безопасного поведения в информационном цифровом пространстве».</a:t>
            </a:r>
          </a:p>
        </p:txBody>
      </p:sp>
      <p:sp>
        <p:nvSpPr>
          <p:cNvPr id="5" name="Замещающий 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25240" y="1908810"/>
            <a:ext cx="7590790" cy="285242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 b="1" dirty="0"/>
              <a:t>  </a:t>
            </a:r>
            <a:br>
              <a:rPr lang="ru-RU" altLang="en-US" b="1" dirty="0"/>
            </a:br>
            <a:r>
              <a:rPr lang="ru-RU" altLang="en-US" b="1" dirty="0"/>
              <a:t/>
            </a:r>
            <a:br>
              <a:rPr lang="ru-RU" altLang="en-US" b="1" dirty="0"/>
            </a:br>
            <a:r>
              <a:rPr lang="ru-RU" altLang="en-US" b="1" dirty="0"/>
              <a:t/>
            </a:r>
            <a:br>
              <a:rPr lang="ru-RU" altLang="en-US" b="1" dirty="0"/>
            </a:br>
            <a:r>
              <a:rPr lang="ru-RU" altLang="en-US" b="1" dirty="0"/>
              <a:t/>
            </a:r>
            <a:br>
              <a:rPr lang="ru-RU" altLang="en-US" b="1" dirty="0"/>
            </a:br>
            <a:r>
              <a:rPr lang="ru-RU" altLang="en-US" b="1" dirty="0"/>
              <a:t/>
            </a:r>
            <a:br>
              <a:rPr lang="ru-RU" altLang="en-US" b="1" dirty="0"/>
            </a:br>
            <a:r>
              <a:rPr lang="ru-RU" altLang="en-US" b="1" dirty="0">
                <a:solidFill>
                  <a:schemeClr val="tx1"/>
                </a:solidFill>
              </a:rPr>
              <a:t/>
            </a:r>
            <a:br>
              <a:rPr lang="ru-RU" altLang="en-US" b="1" dirty="0">
                <a:solidFill>
                  <a:schemeClr val="tx1"/>
                </a:solidFill>
              </a:rPr>
            </a:br>
            <a:r>
              <a:rPr lang="ru-RU" altLang="en-US" b="1" dirty="0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В соответствии с ФОП ДОО (</a:t>
            </a:r>
            <a:r>
              <a:rPr lang="ru-RU" altLang="en-US" b="1" dirty="0" smtClean="0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п.2.2) </a:t>
            </a:r>
            <a:r>
              <a:rPr lang="ru-RU" altLang="en-US" b="1" dirty="0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мы должны сформировать у детей правила пользования цифровыми ресурсами, способам их безопасного использования </a:t>
            </a:r>
          </a:p>
        </p:txBody>
      </p:sp>
      <p:sp>
        <p:nvSpPr>
          <p:cNvPr id="5" name="Замещающий 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0</a:t>
            </a:r>
          </a:p>
        </p:txBody>
      </p:sp>
      <p:graphicFrame>
        <p:nvGraphicFramePr>
          <p:cNvPr id="6" name="Замещающее содержимое 5"/>
          <p:cNvGraphicFramePr>
            <a:graphicFrameLocks noGrp="1"/>
          </p:cNvGraphicFramePr>
          <p:nvPr>
            <p:ph idx="1"/>
          </p:nvPr>
        </p:nvGraphicFramePr>
        <p:xfrm>
          <a:off x="375920" y="365125"/>
          <a:ext cx="11609070" cy="6193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21220"/>
                <a:gridCol w="4387850"/>
              </a:tblGrid>
              <a:tr h="36576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altLang="en-US"/>
                        <a:t>От 6 до 7 лет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ФОП ДОО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ПООП ДОО</a:t>
                      </a:r>
                    </a:p>
                  </a:txBody>
                  <a:tcPr/>
                </a:tc>
              </a:tr>
              <a:tr h="546163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ребенок обладает начальными знаниями о природном и социальном мире, в котором он живет: элементарными представлениями из области естествознания, математики, истории, искусства и спорта, информатики и инженерии и т. п. 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о себе, собственной принадлежности и принадлежности других людей к определенному полу;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составе семьи, родственных отношениях и взаимосвязях, семейных традициях;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об обществе, его национально-культурных ценностях;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государстве и принадлежности к нему;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ребенок проявляет любознательность, активно задает вопросы взрослым и сверстникам;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-интересуется субъективно новым и неизвестным в окружающем мире; способен самостоятельно придумывать объяснения явлениям природы и поступкам людей; склонен наблюдать, экспериментировать;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строить смысловую картину окружающей реальности, использует основные культурные способы деятельности;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ребенок имеет представление о жизни людей в России, имеет некоторые представления о важных исторических событиях Отечества;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имеет представление о многообразии стран и народов мира; ребенок способен применять в жизненных и игровых ситуациях знания о количестве, форме, величине предметов, пространстве и времени, умения считать, измерять, сравнивать, вычислять и др. 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>
                          <a:solidFill>
                            <a:srgbClr val="FF0000"/>
                          </a:solidFill>
                        </a:rPr>
                        <a:t>ребенок имеет разнообразные познавательные умения: определяет противоречия, формулирует задачу исследования, использует разные способы и средства проверки предположений: сравнение с эталонами, классификацию, систематизацию, некоторые цифровые средства и др. 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ребенок имеет представление о некоторых наиболее ярких представителях живой природы России и планеты, их отличительных признаках, среде обитания, потребностях живой природы, росте и развитии живых существ;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200"/>
                        <a:t>свойствах неживой природы, сезонных изменениях в природе, наблюдает за погодой, живыми объектами, имеет сформированный познавательный интерес к природе, осознанно соблюдает правила поведения в природе, знает способы охраны природы, демонстрирует заботливое отношение к ней;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400"/>
                        <a:t>Отличается широтой кругозора, интересно и с увлечением делится впечатлениями.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400"/>
                        <a:t>Организует и осуществляет познавательно-исследовательскую деятельность в соответствии с собственными замыслами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400"/>
                        <a:t>Проявляет интерес к предметам окружающего мира символам, знакам, моделям пытается устанавливать различные взаимосвязи; владеет системой эталонов осуществляет сенсорный анализ, выделяя в сходных предметах отличие, в разных – сходство.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400"/>
                        <a:t>Может длительно целенаправленно наблюдать за объектами, выделять их проявления, изменения во времени.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400"/>
                        <a:t>Проявляет познавательный интерес к своей семье, социальным явлениям, к жизни людей в родной стране. Задает вопросы о прошлом и настоящем жизни страны.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altLang="en-US" sz="1400"/>
                        <a:t>Рассказывает о себе, некоторых чертах.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4080"/>
          </a:xfrm>
        </p:spPr>
        <p:txBody>
          <a:bodyPr/>
          <a:lstStyle/>
          <a:p>
            <a:pPr algn="ctr"/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Развивающая среда</a:t>
            </a:r>
          </a:p>
        </p:txBody>
      </p:sp>
      <p:pic>
        <p:nvPicPr>
          <p:cNvPr id="2" name="Замещающее содержимое 1" descr="204c8b55-297d-4274-968b-ea700134e85d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8145" y="1374140"/>
            <a:ext cx="9053830" cy="5244465"/>
          </a:xfrm>
          <a:prstGeom prst="rect">
            <a:avLst/>
          </a:prstGeom>
          <a:ln w="57150">
            <a:solidFill>
              <a:schemeClr val="accent1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119755" y="2635885"/>
            <a:ext cx="8311515" cy="285242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en-US" sz="4000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При планировании работы с детьми я использую следующие методы работы.</a:t>
            </a:r>
            <a:br>
              <a:rPr lang="ru-RU" altLang="en-US" sz="4000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</a:br>
            <a:r>
              <a:rPr lang="ru-RU" altLang="en-US" sz="4000" b="1">
                <a:solidFill>
                  <a:srgbClr val="F3541A"/>
                </a:solidFill>
                <a:latin typeface="Gabriola" panose="04040605051002020D02" charset="0"/>
                <a:cs typeface="Gabriola" panose="04040605051002020D02" charset="0"/>
              </a:rPr>
              <a:t/>
            </a:r>
            <a:br>
              <a:rPr lang="ru-RU" altLang="en-US" sz="4000" b="1">
                <a:solidFill>
                  <a:srgbClr val="F3541A"/>
                </a:solidFill>
                <a:latin typeface="Gabriola" panose="04040605051002020D02" charset="0"/>
                <a:cs typeface="Gabriola" panose="04040605051002020D02" charset="0"/>
              </a:rPr>
            </a:br>
            <a:r>
              <a:rPr lang="ru-RU" altLang="en-US" sz="4000" b="1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charset="0"/>
                <a:cs typeface="Gabriola" panose="04040605051002020D02" charset="0"/>
              </a:rPr>
              <a:t>1.Диагностика в формате беседы, которая позволит выявить, в какой степени дети имеют доступ к интернету и какая информация их интересует.</a:t>
            </a:r>
            <a:br>
              <a:rPr lang="ru-RU" altLang="en-US" sz="4000" b="1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charset="0"/>
                <a:cs typeface="Gabriola" panose="04040605051002020D02" charset="0"/>
              </a:rPr>
            </a:br>
            <a:r>
              <a:rPr lang="ru-RU" altLang="en-US" sz="4000" b="1">
                <a:solidFill>
                  <a:schemeClr val="accent1">
                    <a:lumMod val="20000"/>
                    <a:lumOff val="80000"/>
                  </a:schemeClr>
                </a:solidFill>
                <a:latin typeface="Gabriola" panose="04040605051002020D02" charset="0"/>
                <a:cs typeface="Gabriola" panose="04040605051002020D02" charset="0"/>
              </a:rPr>
              <a:t>2.Подготовлен маршрут по данной теме, цель которого  оградить детей от негативного информационного воздействия.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63445" y="365125"/>
            <a:ext cx="9190355" cy="1325880"/>
          </a:xfrm>
        </p:spPr>
        <p:txBody>
          <a:bodyPr/>
          <a:lstStyle/>
          <a:p>
            <a:pPr algn="ctr"/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Проект «Адвент-календарь»</a:t>
            </a:r>
          </a:p>
        </p:txBody>
      </p:sp>
      <p:pic>
        <p:nvPicPr>
          <p:cNvPr id="7" name="Замещающее содержимое 6" descr="41c93563-39a2-4f52-b24a-bb8958ac170b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67530" y="1551305"/>
            <a:ext cx="3273425" cy="4351655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71420" y="365125"/>
            <a:ext cx="8882380" cy="1325880"/>
          </a:xfrm>
        </p:spPr>
        <p:txBody>
          <a:bodyPr>
            <a:normAutofit/>
          </a:bodyPr>
          <a:lstStyle/>
          <a:p>
            <a:r>
              <a:rPr lang="ru-RU" altLang="en-US" b="1">
                <a:solidFill>
                  <a:srgbClr val="C00000"/>
                </a:solidFill>
                <a:latin typeface="Gabriola" panose="04040605051002020D02" charset="0"/>
                <a:cs typeface="Gabriola" panose="04040605051002020D02" charset="0"/>
              </a:rPr>
              <a:t>Дидактическая игра «Безопасно-опасно» </a:t>
            </a:r>
          </a:p>
        </p:txBody>
      </p:sp>
      <p:pic>
        <p:nvPicPr>
          <p:cNvPr id="7" name="Замещающее содержимое 6" descr="832829e0-b4c5-4d5d-8540-eee235c0ea1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471420" y="1691005"/>
            <a:ext cx="5181600" cy="3898900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  <p:pic>
        <p:nvPicPr>
          <p:cNvPr id="2" name="Замещающее содержимое 1" descr="86894d8d-091a-4ad1-91a7-7e53ef8bc49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223250" y="1691005"/>
            <a:ext cx="3273425" cy="4351655"/>
          </a:xfrm>
          <a:prstGeom prst="rect">
            <a:avLst/>
          </a:prstGeom>
          <a:ln w="76200">
            <a:solidFill>
              <a:schemeClr val="accent1">
                <a:lumMod val="20000"/>
                <a:lumOff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546</Words>
  <Application>Microsoft Office PowerPoint</Application>
  <PresentationFormat>Произвольный</PresentationFormat>
  <Paragraphs>44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«Развитие информационной безопаности детей старшего дошкольного возраста</vt:lpstr>
      <vt:lpstr> С 29 декабря 2010 года действует федеральный закон № 436-ФЗ   «О защите детей от информации, причиняющей вред их здоровью и развитию»</vt:lpstr>
      <vt:lpstr> В нашем учреждении  организована муниципальная базовая площадка «Формирование у дошкольников основ безопасного поведения в информационном цифровом пространстве».</vt:lpstr>
      <vt:lpstr>        В соответствии с ФОП ДОО (п.2.2) мы должны сформировать у детей правила пользования цифровыми ресурсами, способам их безопасного использования </vt:lpstr>
      <vt:lpstr>0</vt:lpstr>
      <vt:lpstr>Развивающая среда</vt:lpstr>
      <vt:lpstr>При планировании работы с детьми я использую следующие методы работы.  1.Диагностика в формате беседы, которая позволит выявить, в какой степени дети имеют доступ к интернету и какая информация их интересует. 2.Подготовлен маршрут по данной теме, цель которого  оградить детей от негативного информационного воздействия.</vt:lpstr>
      <vt:lpstr>Проект «Адвент-календарь»</vt:lpstr>
      <vt:lpstr>Дидактическая игра «Безопасно-опасно» </vt:lpstr>
      <vt:lpstr>Дидактическая игра «Эмодзи»</vt:lpstr>
      <vt:lpstr>Игра - бродилка «Безопасный интернет»</vt:lpstr>
      <vt:lpstr>Постеры </vt:lpstr>
      <vt:lpstr>Презентация PowerPoint</vt:lpstr>
      <vt:lpstr>Буккросинг</vt:lpstr>
      <vt:lpstr>Работа с родителями</vt:lpstr>
      <vt:lpstr>Акции с родителями</vt:lpstr>
      <vt:lpstr>Благодаря данной работе мы решаем следующие задачи. </vt:lpstr>
      <vt:lpstr>Презентация PowerPoint</vt:lpstr>
      <vt:lpstr>Постер-технология — это форма обучения детей и взрослых, которая создаёт условия для каждого участника к новому знанию и новому опыту путём самостоятельного или коллективного открытия.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home</dc:creator>
  <cp:lastModifiedBy>lenovo</cp:lastModifiedBy>
  <cp:revision>12</cp:revision>
  <dcterms:created xsi:type="dcterms:W3CDTF">2025-02-18T10:00:00Z</dcterms:created>
  <dcterms:modified xsi:type="dcterms:W3CDTF">2025-03-04T07:06:54Z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322F54C0CF3545B7B278CF35563670C6_13</vt:lpwstr>
  </property>
  <property fmtid="{D5CDD505-2E9C-101B-9397-08002B2CF9AE}" pid="3" name="KSOProductBuildVer">
    <vt:lpwstr>1049-12.2.0.16731</vt:lpwstr>
  </property>
</Properties>
</file>