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89518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555" b="1" dirty="0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«Обзор методических рекомендаций для руководителей и воспитателей ДОО по формированию воспитанников основ безопасного поведения (на природе, на дорогах, на объектах транспортной инфраструктуры, на транспорте, в быту, социуме, информационном цифровом пространстве)</a:t>
            </a:r>
            <a:r>
              <a:rPr lang="ru-RU" altLang="en-US" sz="3555" b="1" dirty="0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».</a:t>
            </a:r>
            <a:br>
              <a:rPr lang="en-US" sz="3555" b="1" dirty="0">
                <a:solidFill>
                  <a:schemeClr val="tx1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endParaRPr lang="en-US" sz="3555" b="1" dirty="0">
              <a:solidFill>
                <a:schemeClr val="tx1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ctr"/>
            <a:r>
              <a:rPr lang="ru-RU" altLang="en-US" sz="4000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При построении системы работы по формированию у воспитанников основ безопасного поведения педагогам необходимо:</a:t>
            </a:r>
            <a:endParaRPr lang="ru-RU" altLang="en-US" sz="4000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376555" y="2133600"/>
            <a:ext cx="11459845" cy="4351655"/>
          </a:xfrm>
        </p:spPr>
        <p:txBody>
          <a:bodyPr>
            <a:noAutofit/>
          </a:bodyPr>
          <a:p>
            <a:pPr marL="0" indent="0" algn="just">
              <a:buNone/>
            </a:pPr>
            <a:r>
              <a:rPr lang="ru-RU" altLang="en-US" sz="2000" b="1">
                <a:latin typeface="Bahnschrift SemiLight Condensed" panose="020B0502040204020203" charset="0"/>
                <a:cs typeface="Bahnschrift SemiLight Condensed" panose="020B0502040204020203" charset="0"/>
              </a:rPr>
              <a:t>учитывать возрастные особенности детей, чтобы формировать представления на доступном их пониманию уровне, бережно относиться к психике ребенка, избегая формирования страхов, тревожности, мнительности, психоэмоционального стресса;</a:t>
            </a:r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marL="0" indent="0" algn="just">
              <a:buNone/>
            </a:pPr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marL="0" indent="0" algn="just">
              <a:buNone/>
            </a:pPr>
            <a:r>
              <a:rPr lang="ru-RU" altLang="en-US" sz="2000" b="1">
                <a:latin typeface="Bahnschrift SemiLight Condensed" panose="020B0502040204020203" charset="0"/>
                <a:cs typeface="Bahnschrift SemiLight Condensed" panose="020B0502040204020203" charset="0"/>
              </a:rPr>
              <a:t>выстраивать систему работы по формированию навыков безопасного поведения и жизнедеятельности для всех возрастных групп, где определяются цели и задачи для каждого возраста, содержание и формы работы;</a:t>
            </a:r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marL="0" indent="0" algn="just">
              <a:buNone/>
            </a:pPr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marL="0" indent="0" algn="just">
              <a:buNone/>
            </a:pPr>
            <a:r>
              <a:rPr lang="ru-RU" altLang="en-US" sz="2000" b="1">
                <a:latin typeface="Bahnschrift SemiLight Condensed" panose="020B0502040204020203" charset="0"/>
                <a:cs typeface="Bahnschrift SemiLight Condensed" panose="020B0502040204020203" charset="0"/>
              </a:rPr>
              <a:t>иметь систематизированные печатные и цифровые образовательные ресурсы, дидактические	материалы,	пособия	для	дошкольников; методическую литературу для воспитателей, рекомендации для родителей.</a:t>
            </a:r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345" y="2320290"/>
            <a:ext cx="10515600" cy="1325563"/>
          </a:xfrm>
        </p:spPr>
        <p:txBody>
          <a:bodyPr>
            <a:normAutofit fontScale="90000"/>
          </a:bodyPr>
          <a:p>
            <a:pPr algn="ctr"/>
            <a:r>
              <a:rPr lang="ru-RU" altLang="en-US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РЕКОМЕНДУЕМЫЕ МЕТОДЫ И ТЕХНОЛОГИИ РАБОТЫ С ВОСПИТАННИКАМИ</a:t>
            </a:r>
            <a:br>
              <a:rPr lang="ru-RU" altLang="en-US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r>
              <a:rPr lang="ru-RU" altLang="en-US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НА ЗАНЯТИЯХ И ВНЕ ИХ В КОНТЕКСТЕ ФОРМИРОВАНИЯ ОСНОВ БЕЗОПАСНОГО ПОВЕДЕНИЯ</a:t>
            </a:r>
            <a:br>
              <a:rPr lang="ru-RU" altLang="en-US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r>
              <a:rPr lang="ru-RU" altLang="en-US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(С УЧЕТОМ РАЗНЫХ ВОЗРАСТНЫХ ГРУПП ДЕТЕЙ ДОШКОЛЬНОГО ВОЗРАСТА)</a:t>
            </a:r>
            <a:endParaRPr lang="ru-RU" altLang="en-US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 descr="700-nw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20090" y="331470"/>
            <a:ext cx="2667000" cy="312039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5" name="Изображение 4" descr="160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5845" y="331470"/>
            <a:ext cx="3096895" cy="309689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6" name="Изображение 5" descr="63093654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8195" y="3451860"/>
            <a:ext cx="2260600" cy="282257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Изображение 6" descr="cover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7785" y="3428365"/>
            <a:ext cx="1995170" cy="284607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70985"/>
          </a:xfrm>
        </p:spPr>
        <p:txBody>
          <a:bodyPr>
            <a:normAutofit/>
          </a:bodyPr>
          <a:p>
            <a:pPr algn="ctr"/>
            <a:r>
              <a:rPr lang="ru-RU" altLang="en-US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При формировании представлений, умений и навыков безопасного поведения можно выделить несколько направлений:</a:t>
            </a:r>
            <a:endParaRPr lang="ru-RU" altLang="en-US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645" y="1321435"/>
            <a:ext cx="10515600" cy="2840990"/>
          </a:xfrm>
        </p:spPr>
        <p:txBody>
          <a:bodyPr>
            <a:normAutofit fontScale="90000"/>
          </a:bodyPr>
          <a:p>
            <a:pPr algn="ctr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Безопасность в природе во время прогулок, отдыха, в процессе взаимодействия с живой и неживой природой, во время пребывания на воде, на льду, при возникновении в природной среде ситуаций опасных для здоровья и жизни.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7260" y="1419860"/>
            <a:ext cx="10515600" cy="3005455"/>
          </a:xfrm>
        </p:spPr>
        <p:txBody>
          <a:bodyPr>
            <a:normAutofit fontScale="90000"/>
          </a:bodyPr>
          <a:p>
            <a:pPr algn="ctr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Безопасность в двигательной деятельности (во время подвижных и других видов игр при использовании оборудования детских площадок, при преодолении препятствий</a:t>
            </a:r>
            <a:b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для избежания падений и травм).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41960"/>
            <a:ext cx="10515600" cy="5312410"/>
          </a:xfrm>
        </p:spPr>
        <p:txBody>
          <a:bodyPr/>
          <a:p>
            <a:pPr algn="ctr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Безопасное поведение детей на дороге, в маршрутном и личном транспорте.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5540" y="2868930"/>
            <a:ext cx="10515600" cy="1325563"/>
          </a:xfrm>
        </p:spPr>
        <p:txBody>
          <a:bodyPr>
            <a:normAutofit fontScale="90000"/>
          </a:bodyPr>
          <a:p>
            <a:pPr algn="ctr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Безопасность на улице (правила поведения на улице во взаимодействии с другими людьми, осторожность и внимание к подозрительным людям и оставленным без присмотра предметам, поведение в местах скопления людей).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697730"/>
          </a:xfrm>
        </p:spPr>
        <p:txBody>
          <a:bodyPr/>
          <a:p>
            <a:pPr algn="ctr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 Безопасность в общественных местах (детский сад, поликлиника, музей, вокзал,торговый центр и др.).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81905"/>
          </a:xfrm>
        </p:spPr>
        <p:txBody>
          <a:bodyPr/>
          <a:p>
            <a:pPr algn="ctr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Безопасность при пользовании бытовыми электроприборами и предметами быта, гаджетами в домашних условиях, детском саду.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22570"/>
          </a:xfrm>
        </p:spPr>
        <p:txBody>
          <a:bodyPr>
            <a:normAutofit fontScale="90000"/>
          </a:bodyPr>
          <a:p>
            <a:pPr algn="ctr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На уровне дошкольного образования вопросы содержания образования, в том числе направленного на приобретение опыта безопасного поведения, регулируются Федеральным государственным образовательным стандартом и требованиями Федеральной образовательной программы 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808095"/>
          </a:xfrm>
        </p:spPr>
        <p:txBody>
          <a:bodyPr/>
          <a:p>
            <a:pPr algn="ctr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Пожарная безопасность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29175"/>
          </a:xfrm>
        </p:spPr>
        <p:txBody>
          <a:bodyPr/>
          <a:p>
            <a:pPr algn="ctr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Безопасность в информационном/цифровом пространстве.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09160"/>
          </a:xfrm>
        </p:spPr>
        <p:txBody>
          <a:bodyPr/>
          <a:p>
            <a:pPr algn="ctr"/>
            <a:r>
              <a:rPr lang="ru-RU" altLang="en-US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Самыми распространенными эффективными методами формирования у детей безопасного поведения являются следующие:</a:t>
            </a:r>
            <a:endParaRPr lang="ru-RU" altLang="en-US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904240" y="1440815"/>
            <a:ext cx="10515600" cy="4351338"/>
          </a:xfrm>
        </p:spPr>
        <p:txBody>
          <a:bodyPr/>
          <a:p>
            <a:r>
              <a:rPr lang="ru-RU" altLang="en-US" sz="4800" b="1">
                <a:latin typeface="Bahnschrift SemiLight Condensed" panose="020B0502040204020203" charset="0"/>
                <a:cs typeface="Bahnschrift SemiLight Condensed" panose="020B0502040204020203" charset="0"/>
              </a:rPr>
              <a:t>наглядные методы;</a:t>
            </a:r>
            <a:endParaRPr lang="ru-RU" altLang="en-US" sz="48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r>
              <a:rPr lang="ru-RU" altLang="en-US" sz="4800" b="1">
                <a:latin typeface="Bahnschrift SemiLight Condensed" panose="020B0502040204020203" charset="0"/>
                <a:cs typeface="Bahnschrift SemiLight Condensed" panose="020B0502040204020203" charset="0"/>
              </a:rPr>
              <a:t>словесные методы;</a:t>
            </a:r>
            <a:endParaRPr lang="ru-RU" altLang="en-US" sz="48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r>
              <a:rPr lang="ru-RU" altLang="en-US" sz="4800" b="1">
                <a:latin typeface="Bahnschrift SemiLight Condensed" panose="020B0502040204020203" charset="0"/>
                <a:cs typeface="Bahnschrift SemiLight Condensed" panose="020B0502040204020203" charset="0"/>
              </a:rPr>
              <a:t>методы практического обучения;</a:t>
            </a:r>
            <a:endParaRPr lang="ru-RU" altLang="en-US" sz="48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r>
              <a:rPr lang="ru-RU" altLang="en-US" sz="4800" b="1">
                <a:latin typeface="Bahnschrift SemiLight Condensed" panose="020B0502040204020203" charset="0"/>
                <a:cs typeface="Bahnschrift SemiLight Condensed" panose="020B0502040204020203" charset="0"/>
              </a:rPr>
              <a:t>проблемного обучения;</a:t>
            </a:r>
            <a:endParaRPr lang="ru-RU" altLang="en-US" sz="48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r>
              <a:rPr lang="ru-RU" altLang="en-US" sz="4800" b="1">
                <a:latin typeface="Bahnschrift SemiLight Condensed" panose="020B0502040204020203" charset="0"/>
                <a:cs typeface="Bahnschrift SemiLight Condensed" panose="020B0502040204020203" charset="0"/>
              </a:rPr>
              <a:t>диагностические методы.</a:t>
            </a:r>
            <a:endParaRPr lang="ru-RU" altLang="en-US" sz="48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90820"/>
          </a:xfrm>
        </p:spPr>
        <p:txBody>
          <a:bodyPr/>
          <a:p>
            <a:pPr algn="ctr"/>
            <a:r>
              <a:rPr lang="ru-RU" altLang="en-US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Активно реализуются игровые технологии – подвижные, дидактические, сюжетно-ролевые игры; игры-драматизации, игровые обучающие ситуации, под руководством педагога.</a:t>
            </a:r>
            <a:endParaRPr lang="ru-RU" altLang="en-US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68045"/>
            <a:ext cx="10515600" cy="3489960"/>
          </a:xfrm>
        </p:spPr>
        <p:txBody>
          <a:bodyPr>
            <a:normAutofit/>
          </a:bodyPr>
          <a:p>
            <a:pPr algn="ctr"/>
            <a:r>
              <a:rPr lang="ru-RU" altLang="en-US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Содержание педагогического процесса по формированию основ безопасного поведения у дошкольников в разных возрастных группах</a:t>
            </a:r>
            <a:endParaRPr lang="ru-RU" altLang="en-US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31385"/>
          </a:xfrm>
        </p:spPr>
        <p:txBody>
          <a:bodyPr>
            <a:normAutofit fontScale="90000"/>
          </a:bodyPr>
          <a:p>
            <a:r>
              <a:rPr lang="ru-RU" altLang="en-US" sz="2665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Формирование основ культуры безопасности предполагает:</a:t>
            </a:r>
            <a:br>
              <a:rPr lang="ru-RU" altLang="en-US" sz="2665" b="1"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br>
              <a:rPr lang="ru-RU" altLang="en-US" sz="2665" b="1"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r>
              <a:rPr lang="ru-RU" altLang="en-US" sz="2665" b="1">
                <a:latin typeface="Bahnschrift SemiLight Condensed" panose="020B0502040204020203" charset="0"/>
                <a:cs typeface="Bahnschrift SemiLight Condensed" panose="020B0502040204020203" charset="0"/>
              </a:rPr>
              <a:t>овладение дошкольниками элементарными представлениями об источниках, факторах и рисках, влияющих на жизнь и здоровье, мерах предосторожности, нормах и правилах безопасного поведения на природе, на дорогах, на объектах транспортной инфраструктуры, на транспорте, в быту, социуме, информационном/цифровом пространстве, овладение умениями, навыками осторожного, безопасного поведения, алгоритмами действий в опасных ситуациях;</a:t>
            </a:r>
            <a:br>
              <a:rPr lang="ru-RU" altLang="en-US" sz="2665" b="1"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br>
              <a:rPr lang="ru-RU" altLang="en-US" sz="2665" b="1"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r>
              <a:rPr lang="ru-RU" altLang="en-US" sz="2665" b="1">
                <a:latin typeface="Bahnschrift SemiLight Condensed" panose="020B0502040204020203" charset="0"/>
                <a:cs typeface="Bahnschrift SemiLight Condensed" panose="020B0502040204020203" charset="0"/>
              </a:rPr>
              <a:t>формирование	мотивации	к	осознанному	соблюдению правил безопасности и соответствующих стереотипов действий в различных ситуациях.</a:t>
            </a:r>
            <a:endParaRPr lang="ru-RU" altLang="en-US" sz="2665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79170"/>
            <a:ext cx="10515600" cy="1304290"/>
          </a:xfrm>
        </p:spPr>
        <p:txBody>
          <a:bodyPr>
            <a:normAutofit fontScale="90000"/>
          </a:bodyPr>
          <a:p>
            <a:pPr algn="ctr"/>
            <a:r>
              <a:rPr lang="ru-RU" altLang="en-US" sz="3555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Цель формирования </a:t>
            </a:r>
            <a:br>
              <a:rPr lang="ru-RU" altLang="en-US" sz="3555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r>
              <a:rPr lang="ru-RU" altLang="en-US" sz="3555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основ безопасного </a:t>
            </a:r>
            <a:br>
              <a:rPr lang="ru-RU" altLang="en-US" sz="3555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r>
              <a:rPr lang="ru-RU" altLang="en-US" sz="3555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поведения дошкольников:</a:t>
            </a:r>
            <a:br>
              <a:rPr lang="ru-RU" altLang="en-US" sz="3555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r>
              <a:rPr lang="ru-RU" altLang="en-US" sz="3555">
                <a:latin typeface="Bahnschrift SemiLight Condensed" panose="020B0502040204020203" charset="0"/>
                <a:cs typeface="Bahnschrift SemiLight Condensed" panose="020B0502040204020203" charset="0"/>
              </a:rPr>
              <a:t> </a:t>
            </a:r>
            <a:br>
              <a:rPr lang="ru-RU" altLang="en-US" sz="3555">
                <a:latin typeface="Bahnschrift SemiLight Condensed" panose="020B0502040204020203" charset="0"/>
                <a:cs typeface="Bahnschrift SemiLight Condensed" panose="020B0502040204020203" charset="0"/>
              </a:rPr>
            </a:br>
            <a:endParaRPr lang="ru-RU" altLang="en-US" sz="3555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430530" y="2283460"/>
            <a:ext cx="11383645" cy="29870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just"/>
            <a:r>
              <a:rPr lang="ru-RU" altLang="en-US" sz="3200" b="1">
                <a:latin typeface="Bahnschrift SemiLight Condensed" panose="020B0502040204020203" charset="0"/>
                <a:cs typeface="Bahnschrift SemiLight Condensed" panose="020B0502040204020203" charset="0"/>
                <a:sym typeface="+mn-ea"/>
              </a:rPr>
              <a:t>обеспечение охраны психического и физического здоровья детей дошкольного возраста, формирование готовности к безопасной жизни в окружающем мире (на природе, на дорогах, на объектах транспортной инфраструктуры, на транспорте, в быту, социуме, информационном/цифровом пространстве), воспитание культуры безопасного поведения.</a:t>
            </a:r>
            <a:endParaRPr lang="ru-RU" altLang="en-US" sz="32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lang="ru-RU" altLang="en-US">
                <a:solidFill>
                  <a:srgbClr val="C0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Задачи формирования основ безопасного поведения дошкольников. </a:t>
            </a:r>
            <a:endParaRPr lang="ru-RU" altLang="en-US">
              <a:solidFill>
                <a:srgbClr val="C0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538480" y="1876425"/>
            <a:ext cx="11458575" cy="470154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sz="2000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В части работы с детьми:</a:t>
            </a:r>
            <a:endParaRPr lang="ru-RU" altLang="en-US" sz="2000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формирование	представлений	о	возможных	неблагоприятных факторах окружающей среды и их источниках, угрозах и рисках, ситуациях, опасных для здоровья и жизни, способах предупреждения и избегания таких ситуаций, правилах поведения (на природе, на дорогах, на объектах транспортной инфраструктуры, на транспорте, в быту, социуме, информационном/цифровом пространстве);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 создание условий для понимания необходимости и важности безопасного поведения, воспитания дисциплинированности;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формирование мотивов и осознанного стремления к освоению и соблюдению правил и норм безопасного поведения;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формирование умений, навыков, овладение способами и алгоритмами действий, необходимыми для предотвращения опасных ситуаций, выработки тактики безопасного поведения в уже возникших ситуациях (на природе, на дорогах, на объектах транспортной инфраструктуры, на транспорте, в быту, социуме, информационном/цифровом пространстве).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b="1">
                <a:solidFill>
                  <a:srgbClr val="C00000"/>
                </a:solidFill>
                <a:latin typeface="Bahnschrift SemiLight Condensed" panose="020B0502040204020203" charset="0"/>
                <a:cs typeface="Bahnschrift SemiLight Condensed" panose="020B0502040204020203" charset="0"/>
                <a:sym typeface="+mn-ea"/>
              </a:rPr>
              <a:t>Задачи формирования основ безопасного поведения дошкольников.</a:t>
            </a:r>
            <a:endParaRPr lang="ru-RU" altLang="en-US" b="1">
              <a:solidFill>
                <a:srgbClr val="C00000"/>
              </a:solidFill>
              <a:latin typeface="Bahnschrift SemiLight Condensed" panose="020B0502040204020203" charset="0"/>
              <a:cs typeface="Bahnschrift SemiLight Condensed" panose="020B0502040204020203" charset="0"/>
              <a:sym typeface="+mn-ea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800735" y="1725930"/>
            <a:ext cx="10764520" cy="402526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sz="2000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В части работы с педагогами:</a:t>
            </a:r>
            <a:endParaRPr lang="ru-RU" altLang="en-US" sz="2000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r>
              <a:rPr lang="ru-RU" altLang="en-US" sz="2000" b="1">
                <a:latin typeface="Bahnschrift SemiLight Condensed" panose="020B0502040204020203" charset="0"/>
                <a:cs typeface="Bahnschrift SemiLight Condensed" panose="020B0502040204020203" charset="0"/>
              </a:rPr>
              <a:t>повышение профессиональной компетентности и мастерства по вопросам воспитания культуры безопасного поведения дошкольников (на природе, на дорогах, на объектах       транспортной инфраструктуры,	на	транспорте,	в	быту,       социуме, информационном/цифровом пространстве);</a:t>
            </a:r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r>
              <a:rPr lang="ru-RU" altLang="en-US" sz="2000" b="1">
                <a:latin typeface="Bahnschrift SemiLight Condensed" panose="020B0502040204020203" charset="0"/>
                <a:cs typeface="Bahnschrift SemiLight Condensed" panose="020B0502040204020203" charset="0"/>
              </a:rPr>
              <a:t>определение содержания, средств, способов и условий обучения в разных видах детской деятельности;</a:t>
            </a:r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r>
              <a:rPr lang="ru-RU" altLang="en-US" sz="2000" b="1">
                <a:latin typeface="Bahnschrift SemiLight Condensed" panose="020B0502040204020203" charset="0"/>
                <a:cs typeface="Bahnschrift SemiLight Condensed" panose="020B0502040204020203" charset="0"/>
              </a:rPr>
              <a:t>формирование мотивации на целенаправленное обеспечение процесса безопасности жизнедеятельности детей, создание безопасной среды с привлечением родителей (законных представителей) обучающихся</a:t>
            </a:r>
            <a:endParaRPr lang="ru-RU" altLang="en-US" sz="2000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 b="1">
                <a:solidFill>
                  <a:srgbClr val="C00000"/>
                </a:solidFill>
                <a:latin typeface="Bahnschrift SemiLight Condensed" panose="020B0502040204020203" charset="0"/>
                <a:cs typeface="Bahnschrift SemiLight Condensed" panose="020B0502040204020203" charset="0"/>
                <a:sym typeface="+mn-ea"/>
              </a:rPr>
              <a:t>Задачи формирования основ безопасного поведения дошкольников.</a:t>
            </a:r>
            <a:endParaRPr lang="ru-RU" altLang="en-US" b="1">
              <a:solidFill>
                <a:srgbClr val="C00000"/>
              </a:solidFill>
              <a:latin typeface="Bahnschrift SemiLight Condensed" panose="020B0502040204020203" charset="0"/>
              <a:cs typeface="Bahnschrift SemiLight Condensed" panose="020B0502040204020203" charset="0"/>
              <a:sym typeface="+mn-ea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767715" y="1769745"/>
            <a:ext cx="11005820" cy="33229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ru-RU" altLang="en-US" sz="2000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В части работы с родителями:</a:t>
            </a:r>
            <a:endParaRPr lang="ru-RU" altLang="en-US" sz="2000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endParaRPr lang="ru-RU" altLang="en-US"/>
          </a:p>
          <a:p>
            <a:pPr algn="just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повышение компетентности родителей (законных представителей) воспитанников в части формирования у детей представлений о различных угрозах жизни и здоровью детей, мерах безопасности, правилах и нормах безопасного поведения для формирования готовности к безопасной жизни в окружающем мире (на природе, на дорогах, на объектах транспортной инфраструктуры, на транспорте, в быту, социуме, информационном/цифровом пространстве);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овладение способами родительского контроля за временем пребывания, выбором соответствующего возрастным	особенностям	дошкольников	контента,	способами взаимодействия с детьми по вопросам безопасности; повышения их ответственности за жизнь и здоровье детей.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pPr algn="ctr"/>
            <a:r>
              <a:rPr lang="ru-RU" altLang="en-US" sz="2665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Главными условиями эффективности образовательного процесса по формированию элементарных представлений, умений и накоплению опыта безопасного поведения являются:</a:t>
            </a:r>
            <a:endParaRPr lang="ru-RU" altLang="en-US" sz="2665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582295" y="1691005"/>
            <a:ext cx="10235565" cy="361823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just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создание безопасной развивающей предметно-пространственной образовательной среды;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проявление бдительности и осторожности для предотвращения опасных для жизни и здоровья чрезвычайных ситуаций, возникающих на природе, на дорогах, на объектах транспортной инфраструктуры, на транспорте, в быту, социуме, информационном/цифровом пространстве;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использование разнообразных видов детской деятельности: игровой, социально-коммуникативной, исследовательской, двигательной, познавательной, продуктивной;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использование эффективных средств и способов: моделирование ситуаций, максимально приближенных к реальным жизненным условиям, решение проблемных ситуаций и ситуативных задач,	инсценирование	и	драматизация,	проектирование, экскурсии, виртуальные путешествия, беседы, встречи с интересными людьми;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pPr algn="just"/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единство подходов дошкольной организации и семьи к формированию у детей представлений, умений и опыта безопасного поведения, на основе личного примера взрослых – родителей и педагогов.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ctr"/>
            <a:r>
              <a:rPr lang="ru-RU" altLang="en-US" b="1">
                <a:solidFill>
                  <a:srgbClr val="FF0000"/>
                </a:solidFill>
                <a:latin typeface="Bahnschrift SemiLight Condensed" panose="020B0502040204020203" charset="0"/>
                <a:cs typeface="Bahnschrift SemiLight Condensed" panose="020B0502040204020203" charset="0"/>
              </a:rPr>
              <a:t>Содержание педагогической работы должно включать такие компоненты, как</a:t>
            </a:r>
            <a:endParaRPr lang="ru-RU" altLang="en-US" b="1">
              <a:solidFill>
                <a:srgbClr val="FF0000"/>
              </a:solidFill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когнитивный	или	содержательный	компонент;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эмоционально-побудительный (мотивационно-ценностный) компонент;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r>
              <a:rPr lang="ru-RU" altLang="en-US" b="1">
                <a:latin typeface="Bahnschrift SemiLight Condensed" panose="020B0502040204020203" charset="0"/>
                <a:cs typeface="Bahnschrift SemiLight Condensed" panose="020B0502040204020203" charset="0"/>
              </a:rPr>
              <a:t>деятельностный компонент.</a:t>
            </a:r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  <a:p>
            <a:endParaRPr lang="ru-RU" altLang="en-US" b="1">
              <a:latin typeface="Bahnschrift SemiLight Condensed" panose="020B0502040204020203" charset="0"/>
              <a:cs typeface="Bahnschrift SemiLight Condensed" panose="020B0502040204020203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7761</Words>
  <Application>WPS Presentation</Application>
  <PresentationFormat>Widescreen</PresentationFormat>
  <Paragraphs>98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</vt:lpstr>
      <vt:lpstr>SimSun</vt:lpstr>
      <vt:lpstr>Wingdings</vt:lpstr>
      <vt:lpstr>Bahnschrift SemiLight Condensed</vt:lpstr>
      <vt:lpstr>Microsoft YaHei</vt:lpstr>
      <vt:lpstr>Arial Unicode MS</vt:lpstr>
      <vt:lpstr>Calibri Light</vt:lpstr>
      <vt:lpstr>Calibri</vt:lpstr>
      <vt:lpstr>Office Theme</vt:lpstr>
      <vt:lpstr>«Обзор методических рекомендаций для руководителей и воспитателей ДОО по формированию воспитанников основ безопасного поведения (на природе, на дорогах, на объектах транспортной инфраструктуры, на транспорте, в быту, социуме, информационном цифровом пространстве). </vt:lpstr>
      <vt:lpstr>На уровне дошкольного образования вопросы содержания образования, в том числе направленного на приобретение опыта безопасного поведения, регулируются Федеральным государственным образовательным стандартом и требованиями Федеральной образовательной программы </vt:lpstr>
      <vt:lpstr>Формирование основ культуры безопасности предполагает:  овладение дошкольниками элементарными представлениями об источниках, факторах и рисках, влияющих на жизнь и здоровье, мерах предосторожности, нормах и правилах безопасного поведения на природе, на дорогах, на объектах транспортной инфраструктуры, на транспорте, в быту, социуме, информационном/цифровом пространстве, овладение умениями, навыками осторожного, безопасного поведения, алгоритмами действий в опасных ситуациях;  формирование	мотивации	к	осознанному	соблюдению правил безопасности и соответствующих стереотипов действий в различных ситуациях.</vt:lpstr>
      <vt:lpstr>Цель формирования  основ безопасного  поведения дошкольников:   </vt:lpstr>
      <vt:lpstr>Задачи формирования основ безопасного поведения дошкольников. </vt:lpstr>
      <vt:lpstr>Задачи формирования основ безопасного поведения дошкольников.</vt:lpstr>
      <vt:lpstr>Задачи формирования основ безопасного поведения дошкольников.</vt:lpstr>
      <vt:lpstr>Главными условиями эффективности образовательного процесса по формированию элементарных представлений, умений и накоплению опыта безопасного поведения являются:</vt:lpstr>
      <vt:lpstr>Содержание педагогической работы должно включать такие компоненты, как</vt:lpstr>
      <vt:lpstr>При построении системы работы по формированию у воспитанников основ безопасного поведения педагогам необходимо:</vt:lpstr>
      <vt:lpstr>РЕКОМЕНДУЕМЫЕ МЕТОДЫ И ТЕХНОЛОГИИ РАБОТЫ С ВОСПИТАННИКАМИ НА ЗАНЯТИЯХ И ВНЕ ИХ В КОНТЕКСТЕ ФОРМИРОВАНИЯ ОСНОВ БЕЗОПАСНОГО ПОВЕДЕНИЯ (С УЧЕТОМ РАЗНЫХ ВОЗРАСТНЫХ ГРУПП ДЕТЕЙ ДОШКОЛЬНОГО ВОЗРАСТА)</vt:lpstr>
      <vt:lpstr>PowerPoint 演示文稿</vt:lpstr>
      <vt:lpstr>При формировании представлений, умений и навыков безопасного поведения можно выделить несколько направлений:</vt:lpstr>
      <vt:lpstr>Безопасность в природе во время прогулок, отдыха, в процессе взаимодействия с живой и неживой природой, во время пребывания на воде, на льду, при возникновении в природной среде ситуаций опасных для здоровья и жизни.</vt:lpstr>
      <vt:lpstr>Безопасность в двигательной деятельности (во время подвижных и других видов игр при использовании оборудования детских площадок, при преодолении препятствий для избежания падений и травм).</vt:lpstr>
      <vt:lpstr>Безопасное поведение детей на дороге, в маршрутном и личном транспорте.</vt:lpstr>
      <vt:lpstr>Безопасность на улице (правила поведения на улице во взаимодействии с другими людьми, осторожность и внимание к подозрительным людям и оставленным без присмотра предметам, поведение в местах скопления людей).</vt:lpstr>
      <vt:lpstr> Безопасность в общественных местах (детский сад, поликлиника, музей, вокзал,торговый центр и др.).</vt:lpstr>
      <vt:lpstr>Безопасность при пользовании бытовыми электроприборами и предметами быта, гаджетами в домашних условиях, детском саду.</vt:lpstr>
      <vt:lpstr>Пожарная безопасность</vt:lpstr>
      <vt:lpstr>Безопасность в информационном/цифровом пространстве.</vt:lpstr>
      <vt:lpstr>Самыми распространенными эффективными методами формирования у детей безопасного поведения являются следующие:</vt:lpstr>
      <vt:lpstr>PowerPoint 演示文稿</vt:lpstr>
      <vt:lpstr>Активно реализуются игровые технологии – подвижные, дидактические, сюжетно-ролевые игры; игры-драматизации, игровые обучающие ситуации, под руководством педагога.</vt:lpstr>
      <vt:lpstr>Содержание педагогического процесса по формированию основ безопасного поведения у дошкольников в разных возрастных группах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«Обзор методических рекомендаций для руководителей и воспитателей ДОО по формированию воспитанников основ безопасного поведения (на природе, на дорогах, на объектах транспортной инфраструктуры, на транспорте, в быту, социуме, информационном цифровом пространстве). </dc:title>
  <dc:creator>home</dc:creator>
  <cp:lastModifiedBy>home</cp:lastModifiedBy>
  <cp:revision>3</cp:revision>
  <dcterms:created xsi:type="dcterms:W3CDTF">2025-05-19T20:17:00Z</dcterms:created>
  <dcterms:modified xsi:type="dcterms:W3CDTF">2025-05-19T20:26:06Z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FC00DACE59854C1EA6B94F8C10179828_12</vt:lpwstr>
  </property>
  <property fmtid="{D5CDD505-2E9C-101B-9397-08002B2CF9AE}" pid="3" name="KSOProductBuildVer">
    <vt:lpwstr>1049-12.2.0.16731</vt:lpwstr>
  </property>
</Properties>
</file>